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39" r:id="rId24"/>
    <p:sldId id="340" r:id="rId25"/>
    <p:sldId id="341" r:id="rId26"/>
    <p:sldId id="308" r:id="rId27"/>
    <p:sldId id="270" r:id="rId28"/>
    <p:sldId id="342" r:id="rId29"/>
    <p:sldId id="343" r:id="rId30"/>
    <p:sldId id="344" r:id="rId31"/>
    <p:sldId id="345" r:id="rId32"/>
    <p:sldId id="346" r:id="rId33"/>
    <p:sldId id="313" r:id="rId34"/>
    <p:sldId id="347" r:id="rId35"/>
    <p:sldId id="348" r:id="rId36"/>
    <p:sldId id="317" r:id="rId37"/>
    <p:sldId id="294" r:id="rId38"/>
    <p:sldId id="296" r:id="rId39"/>
    <p:sldId id="318" r:id="rId40"/>
    <p:sldId id="319" r:id="rId41"/>
    <p:sldId id="321" r:id="rId42"/>
    <p:sldId id="322" r:id="rId43"/>
    <p:sldId id="323" r:id="rId44"/>
    <p:sldId id="324" r:id="rId45"/>
    <p:sldId id="288" r:id="rId46"/>
    <p:sldId id="34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56" d="100"/>
          <a:sy n="56" d="100"/>
        </p:scale>
        <p:origin x="1228"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8/3/2024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asimshaikh98/Applied-Data-Science-Capstone/blob/master/Lab%202%20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asimshaikh98/Applied-Data-Science-Capstone/blob/master/Assignment%20Exploring%20and%20Preparing%20Data.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asimshaikh98/Applied-Data-Science-Capstone/blob/master/Assignment%20SQL%20Notebook%20for%20Peer%20Assignment.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asimshaikh98/Applied-Data-Science-Capstone/blob/master/Launch%20Sites%20Location%20Analysi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asimshaikh98/Applied-Data-Science-Capstone/blob/master/Build%20a%20Dashboard%20Application%20with%20Plotly%20Dash.py"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asimshaikh98/Applied-Data-Science-Capstone/blob/master/Assignment%20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asimshaikh98/Applied-Data-Science-Capstone/blob/master/Lab%201%20Collecting%20the%20Data.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asimshaikh98/Applied-Data-Science-Capstone/blob/master/Lab%201%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Chukwuemeka Okoli</a:t>
            </a:r>
          </a:p>
          <a:p>
            <a:r>
              <a:rPr lang="en-US" dirty="0">
                <a:solidFill>
                  <a:schemeClr val="bg2"/>
                </a:solidFill>
                <a:latin typeface="Abadi" panose="020B0604020104020204" pitchFamily="34" charset="0"/>
                <a:ea typeface="SF Pro" pitchFamily="2" charset="0"/>
                <a:cs typeface="SF Pro" pitchFamily="2" charset="0"/>
              </a:rPr>
              <a:t>2</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December 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86786"/>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conducted exploratory data analysis and identified the training labels. </a:t>
            </a:r>
          </a:p>
          <a:p>
            <a:r>
              <a:rPr lang="en-US" sz="2200" dirty="0">
                <a:solidFill>
                  <a:schemeClr val="accent3">
                    <a:lumMod val="25000"/>
                  </a:schemeClr>
                </a:solidFill>
                <a:latin typeface="Abadi" panose="020B0604020104020204" pitchFamily="34" charset="0"/>
              </a:rPr>
              <a:t>We calculated the number of launches at each site and analyzed the frequency and occurrence of each orbit.</a:t>
            </a:r>
          </a:p>
          <a:p>
            <a:r>
              <a:rPr lang="en-US" sz="2200" dirty="0">
                <a:solidFill>
                  <a:schemeClr val="accent3">
                    <a:lumMod val="25000"/>
                  </a:schemeClr>
                </a:solidFill>
                <a:latin typeface="Abadi" panose="020B0604020104020204" pitchFamily="34" charset="0"/>
              </a:rPr>
              <a:t>Additionally, we generated landing outcome labels from the outcome column and exported the results to a CSV file.</a:t>
            </a:r>
          </a:p>
          <a:p>
            <a:r>
              <a:rPr lang="en-US" sz="2200" dirty="0">
                <a:solidFill>
                  <a:schemeClr val="accent3">
                    <a:lumMod val="25000"/>
                  </a:schemeClr>
                </a:solidFill>
                <a:latin typeface="Abadi" panose="020B0604020104020204" pitchFamily="34" charset="0"/>
              </a:rPr>
              <a:t>The link to the notebook is </a:t>
            </a:r>
            <a:r>
              <a:rPr lang="en-IN" sz="2200" dirty="0">
                <a:solidFill>
                  <a:schemeClr val="accent3">
                    <a:lumMod val="25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Applied-Data-Science-Capstone/Lab 2 Data </a:t>
            </a:r>
            <a:r>
              <a:rPr lang="en-IN" sz="2200" dirty="0" err="1">
                <a:solidFill>
                  <a:schemeClr val="accent3">
                    <a:lumMod val="25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Wrangling.ipynb</a:t>
            </a:r>
            <a:r>
              <a:rPr lang="en-IN" sz="2200" dirty="0">
                <a:solidFill>
                  <a:schemeClr val="accent3">
                    <a:lumMod val="25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 at master · aasimshaikh98/Applied-Data-Science-Capstone (github.com)</a:t>
            </a:r>
            <a:endParaRPr lang="en-US" sz="2200" dirty="0">
              <a:solidFill>
                <a:schemeClr val="accent3">
                  <a:lumMod val="25000"/>
                </a:schemeClr>
              </a:solidFill>
              <a:latin typeface="Abadi" panose="020B0604020104020204" pitchFamily="34" charset="0"/>
            </a:endParaRPr>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7" name="Picture 6">
            <a:extLst>
              <a:ext uri="{FF2B5EF4-FFF2-40B4-BE49-F238E27FC236}">
                <a16:creationId xmlns:a16="http://schemas.microsoft.com/office/drawing/2014/main" id="{88DF467E-681A-FAC7-994D-CDD985074C37}"/>
              </a:ext>
            </a:extLst>
          </p:cNvPr>
          <p:cNvPicPr>
            <a:picLocks noChangeAspect="1"/>
          </p:cNvPicPr>
          <p:nvPr/>
        </p:nvPicPr>
        <p:blipFill>
          <a:blip r:embed="rId4"/>
          <a:stretch>
            <a:fillRect/>
          </a:stretch>
        </p:blipFill>
        <p:spPr>
          <a:xfrm>
            <a:off x="6164189" y="1817370"/>
            <a:ext cx="5848350" cy="3553844"/>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11872"/>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36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link to the notebook is </a:t>
            </a:r>
            <a:r>
              <a:rPr lang="en-IN"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Applied-Data-Science-Capstone/Assignment Exploring and Preparing </a:t>
            </a:r>
            <a:r>
              <a:rPr lang="en-IN" sz="2200" dirty="0" err="1">
                <a:solidFill>
                  <a:schemeClr val="accent3">
                    <a:lumMod val="25000"/>
                  </a:schemeClr>
                </a:solidFill>
                <a:latin typeface="Abadi"/>
                <a:hlinkClick r:id="rId3">
                  <a:extLst>
                    <a:ext uri="{A12FA001-AC4F-418D-AE19-62706E023703}">
                      <ahyp:hlinkClr xmlns:ahyp="http://schemas.microsoft.com/office/drawing/2018/hyperlinkcolor" val="tx"/>
                    </a:ext>
                  </a:extLst>
                </a:hlinkClick>
              </a:rPr>
              <a:t>Data.ipynb</a:t>
            </a:r>
            <a:r>
              <a:rPr lang="en-IN"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 at master · aasimshaikh98/Applied-Data-Science-Capstone (github.com)</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8" name="Picture 7">
            <a:extLst>
              <a:ext uri="{FF2B5EF4-FFF2-40B4-BE49-F238E27FC236}">
                <a16:creationId xmlns:a16="http://schemas.microsoft.com/office/drawing/2014/main" id="{B12EDB39-FD63-3303-8B69-CEF2B932698F}"/>
              </a:ext>
            </a:extLst>
          </p:cNvPr>
          <p:cNvPicPr>
            <a:picLocks noChangeAspect="1"/>
          </p:cNvPicPr>
          <p:nvPr/>
        </p:nvPicPr>
        <p:blipFill>
          <a:blip r:embed="rId4"/>
          <a:stretch>
            <a:fillRect/>
          </a:stretch>
        </p:blipFill>
        <p:spPr>
          <a:xfrm>
            <a:off x="6027811" y="1383029"/>
            <a:ext cx="6000655" cy="4931507"/>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491069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latin typeface="Abadi"/>
              </a:rPr>
              <a:t>The names of unique launch sites in the space mission.</a:t>
            </a:r>
          </a:p>
          <a:p>
            <a:pPr lvl="1">
              <a:lnSpc>
                <a:spcPct val="100000"/>
              </a:lnSpc>
              <a:spcBef>
                <a:spcPts val="1400"/>
              </a:spcBef>
              <a:buFontTx/>
              <a:buChar char="-"/>
            </a:pPr>
            <a:r>
              <a:rPr lang="en-US" sz="1700" dirty="0">
                <a:latin typeface="Abadi"/>
              </a:rPr>
              <a:t>Displaying 5 records where launch sites begin with the string ‘CCA’ </a:t>
            </a:r>
          </a:p>
          <a:p>
            <a:pPr lvl="1">
              <a:lnSpc>
                <a:spcPct val="100000"/>
              </a:lnSpc>
              <a:spcBef>
                <a:spcPts val="1400"/>
              </a:spcBef>
              <a:buFontTx/>
              <a:buChar char="-"/>
            </a:pPr>
            <a:r>
              <a:rPr lang="en-US" sz="1700" dirty="0">
                <a:latin typeface="Abadi"/>
              </a:rPr>
              <a:t>And many more….</a:t>
            </a:r>
          </a:p>
          <a:p>
            <a:pPr>
              <a:lnSpc>
                <a:spcPct val="100000"/>
              </a:lnSpc>
              <a:spcBef>
                <a:spcPts val="1400"/>
              </a:spcBef>
            </a:pPr>
            <a:r>
              <a:rPr lang="en-US" sz="2200" dirty="0">
                <a:solidFill>
                  <a:schemeClr val="accent3">
                    <a:lumMod val="25000"/>
                  </a:schemeClr>
                </a:solidFill>
                <a:latin typeface="Abadi"/>
              </a:rPr>
              <a:t>The link to the notebook is </a:t>
            </a:r>
            <a:r>
              <a:rPr lang="en-IN"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Applied-Data-Science-Capstone/Assignment SQL Notebook for Peer </a:t>
            </a:r>
            <a:r>
              <a:rPr lang="en-IN" sz="2200" dirty="0" err="1">
                <a:solidFill>
                  <a:schemeClr val="accent3">
                    <a:lumMod val="25000"/>
                  </a:schemeClr>
                </a:solidFill>
                <a:latin typeface="Abadi"/>
                <a:hlinkClick r:id="rId3">
                  <a:extLst>
                    <a:ext uri="{A12FA001-AC4F-418D-AE19-62706E023703}">
                      <ahyp:hlinkClr xmlns:ahyp="http://schemas.microsoft.com/office/drawing/2018/hyperlinkcolor" val="tx"/>
                    </a:ext>
                  </a:extLst>
                </a:hlinkClick>
              </a:rPr>
              <a:t>Assignment.ipynb</a:t>
            </a:r>
            <a:r>
              <a:rPr lang="en-IN"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 at master · aasimshaikh98/Applied-Data-Science-Capstone (github.com)</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6" name="Picture 5">
            <a:extLst>
              <a:ext uri="{FF2B5EF4-FFF2-40B4-BE49-F238E27FC236}">
                <a16:creationId xmlns:a16="http://schemas.microsoft.com/office/drawing/2014/main" id="{0033593D-16C9-ED8B-A13E-891165CF695B}"/>
              </a:ext>
            </a:extLst>
          </p:cNvPr>
          <p:cNvPicPr>
            <a:picLocks noChangeAspect="1"/>
          </p:cNvPicPr>
          <p:nvPr/>
        </p:nvPicPr>
        <p:blipFill>
          <a:blip r:embed="rId4"/>
          <a:stretch>
            <a:fillRect/>
          </a:stretch>
        </p:blipFill>
        <p:spPr>
          <a:xfrm>
            <a:off x="5577839" y="1396721"/>
            <a:ext cx="6239431" cy="4432579"/>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5859780" cy="4719139"/>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elements such as markers, circles, and lines to indicate the success or failure of launches at each site on a Folium map. </a:t>
            </a:r>
          </a:p>
          <a:p>
            <a:pPr>
              <a:lnSpc>
                <a:spcPct val="100000"/>
              </a:lnSpc>
              <a:spcBef>
                <a:spcPts val="1400"/>
              </a:spcBef>
            </a:pPr>
            <a:r>
              <a:rPr lang="en-US" sz="2200" dirty="0">
                <a:solidFill>
                  <a:schemeClr val="accent3">
                    <a:lumMod val="25000"/>
                  </a:schemeClr>
                </a:solidFill>
                <a:latin typeface="Abadi" panose="020B0604020104020204" pitchFamily="34" charset="0"/>
              </a:rPr>
              <a:t>We assigned launch outcomes as class 0 for failure and class 1 for success. By using color-coded marker clusters, we were able to identify launch sites with relatively high success rates.</a:t>
            </a:r>
          </a:p>
          <a:p>
            <a:pPr>
              <a:lnSpc>
                <a:spcPct val="100000"/>
              </a:lnSpc>
              <a:spcBef>
                <a:spcPts val="1400"/>
              </a:spcBef>
            </a:pPr>
            <a:r>
              <a:rPr lang="en-US" sz="2200" dirty="0">
                <a:solidFill>
                  <a:schemeClr val="accent3">
                    <a:lumMod val="25000"/>
                  </a:schemeClr>
                </a:solidFill>
                <a:latin typeface="Abadi"/>
              </a:rPr>
              <a:t>The link to the notebook is </a:t>
            </a:r>
            <a:r>
              <a:rPr lang="en-IN"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Applied-Data-Science-Capstone/Launch Sites Location Analysis with </a:t>
            </a:r>
            <a:r>
              <a:rPr lang="en-IN" sz="2200" dirty="0" err="1">
                <a:solidFill>
                  <a:schemeClr val="accent3">
                    <a:lumMod val="25000"/>
                  </a:schemeClr>
                </a:solidFill>
                <a:latin typeface="Abadi"/>
                <a:hlinkClick r:id="rId3">
                  <a:extLst>
                    <a:ext uri="{A12FA001-AC4F-418D-AE19-62706E023703}">
                      <ahyp:hlinkClr xmlns:ahyp="http://schemas.microsoft.com/office/drawing/2018/hyperlinkcolor" val="tx"/>
                    </a:ext>
                  </a:extLst>
                </a:hlinkClick>
              </a:rPr>
              <a:t>Folium.ipynb</a:t>
            </a:r>
            <a:r>
              <a:rPr lang="en-IN"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 at master · aasimshaikh98/Applied-Data-Science-Capstone (github.com)</a:t>
            </a:r>
            <a:endParaRPr lang="en-US" sz="2200" dirty="0">
              <a:solidFill>
                <a:schemeClr val="accent3">
                  <a:lumMod val="25000"/>
                </a:schemeClr>
              </a:solidFill>
              <a:latin typeface="Abadi"/>
            </a:endParaRPr>
          </a:p>
          <a:p>
            <a:pPr marL="0" indent="0">
              <a:buNone/>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6" name="Picture 5">
            <a:extLst>
              <a:ext uri="{FF2B5EF4-FFF2-40B4-BE49-F238E27FC236}">
                <a16:creationId xmlns:a16="http://schemas.microsoft.com/office/drawing/2014/main" id="{32598C7D-364A-1DDD-ED23-166CFD1991A8}"/>
              </a:ext>
            </a:extLst>
          </p:cNvPr>
          <p:cNvPicPr>
            <a:picLocks noChangeAspect="1"/>
          </p:cNvPicPr>
          <p:nvPr/>
        </p:nvPicPr>
        <p:blipFill>
          <a:blip r:embed="rId4"/>
          <a:stretch>
            <a:fillRect/>
          </a:stretch>
        </p:blipFill>
        <p:spPr>
          <a:xfrm>
            <a:off x="6697980" y="1413290"/>
            <a:ext cx="5202147" cy="4612283"/>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14450"/>
            <a:ext cx="4819259" cy="5314950"/>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a:rPr>
              <a:t>We created an interactive dashboard using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Dash. </a:t>
            </a:r>
          </a:p>
          <a:p>
            <a:pPr>
              <a:lnSpc>
                <a:spcPct val="100000"/>
              </a:lnSpc>
              <a:spcBef>
                <a:spcPts val="1400"/>
              </a:spcBef>
            </a:pPr>
            <a:r>
              <a:rPr lang="en-US" sz="2200" dirty="0">
                <a:solidFill>
                  <a:schemeClr val="accent3">
                    <a:lumMod val="25000"/>
                  </a:schemeClr>
                </a:solidFill>
                <a:latin typeface="Abadi"/>
              </a:rPr>
              <a:t>We displayed pie charts to show the total number of launches by different sites and plotted a scatter graph to illustrate the relationship between launch outcomes and payload mass (in kilograms) for various booster versions.</a:t>
            </a:r>
          </a:p>
          <a:p>
            <a:pPr>
              <a:lnSpc>
                <a:spcPct val="100000"/>
              </a:lnSpc>
              <a:spcBef>
                <a:spcPts val="1400"/>
              </a:spcBef>
            </a:pPr>
            <a:r>
              <a:rPr lang="en-US" sz="2200" dirty="0">
                <a:solidFill>
                  <a:schemeClr val="accent3">
                    <a:lumMod val="25000"/>
                  </a:schemeClr>
                </a:solidFill>
                <a:latin typeface="Abadi"/>
              </a:rPr>
              <a:t>The link to the python file is </a:t>
            </a:r>
            <a:r>
              <a:rPr lang="en-IN"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Applied-Data-Science-Capstone/Build a Dashboard Application with </a:t>
            </a:r>
            <a:r>
              <a:rPr lang="en-IN" sz="2200" dirty="0" err="1">
                <a:solidFill>
                  <a:schemeClr val="accent3">
                    <a:lumMod val="25000"/>
                  </a:schemeClr>
                </a:solidFill>
                <a:latin typeface="Abadi"/>
                <a:hlinkClick r:id="rId3">
                  <a:extLst>
                    <a:ext uri="{A12FA001-AC4F-418D-AE19-62706E023703}">
                      <ahyp:hlinkClr xmlns:ahyp="http://schemas.microsoft.com/office/drawing/2018/hyperlinkcolor" val="tx"/>
                    </a:ext>
                  </a:extLst>
                </a:hlinkClick>
              </a:rPr>
              <a:t>Plotly</a:t>
            </a:r>
            <a:r>
              <a:rPr lang="en-IN"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 Dash.py at master · aasimshaikh98/Applied-Data-Science-Capstone (github.com)</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pic>
        <p:nvPicPr>
          <p:cNvPr id="6" name="Picture 5">
            <a:extLst>
              <a:ext uri="{FF2B5EF4-FFF2-40B4-BE49-F238E27FC236}">
                <a16:creationId xmlns:a16="http://schemas.microsoft.com/office/drawing/2014/main" id="{8141D598-B1D8-6ACD-BA4F-D736D2BDFBD4}"/>
              </a:ext>
            </a:extLst>
          </p:cNvPr>
          <p:cNvPicPr>
            <a:picLocks noChangeAspect="1"/>
          </p:cNvPicPr>
          <p:nvPr/>
        </p:nvPicPr>
        <p:blipFill>
          <a:blip r:embed="rId4"/>
          <a:stretch>
            <a:fillRect/>
          </a:stretch>
        </p:blipFill>
        <p:spPr>
          <a:xfrm>
            <a:off x="5790597" y="1314449"/>
            <a:ext cx="5848350" cy="4711123"/>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14450"/>
            <a:ext cx="5325989" cy="5372100"/>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NumPy and pandas, transformed it, and divided it into training and testing sets. We built various machine learning models and fine-tuned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panose="020B0604020104020204" pitchFamily="34" charset="0"/>
              </a:rPr>
              <a:t>Accuracy was used as the evaluation metric, and we enhanced the model through feature engineering and algorithm tuning. We identified the best-performing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IN"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Applied-Data-Science-Capstone/Assignment Machine Learning </a:t>
            </a:r>
            <a:r>
              <a:rPr lang="en-IN" sz="2200" dirty="0" err="1">
                <a:solidFill>
                  <a:schemeClr val="accent3">
                    <a:lumMod val="25000"/>
                  </a:schemeClr>
                </a:solidFill>
                <a:latin typeface="Abadi"/>
                <a:hlinkClick r:id="rId3">
                  <a:extLst>
                    <a:ext uri="{A12FA001-AC4F-418D-AE19-62706E023703}">
                      <ahyp:hlinkClr xmlns:ahyp="http://schemas.microsoft.com/office/drawing/2018/hyperlinkcolor" val="tx"/>
                    </a:ext>
                  </a:extLst>
                </a:hlinkClick>
              </a:rPr>
              <a:t>Prediction.ipynb</a:t>
            </a:r>
            <a:r>
              <a:rPr lang="en-IN"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 at master · aasimshaikh98/Applied-Data-Science-Capstone (github.com)</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a:extLst>
              <a:ext uri="{FF2B5EF4-FFF2-40B4-BE49-F238E27FC236}">
                <a16:creationId xmlns:a16="http://schemas.microsoft.com/office/drawing/2014/main" id="{35971C37-4857-9777-6159-A189300CD2B6}"/>
              </a:ext>
            </a:extLst>
          </p:cNvPr>
          <p:cNvPicPr>
            <a:picLocks noChangeAspect="1"/>
          </p:cNvPicPr>
          <p:nvPr/>
        </p:nvPicPr>
        <p:blipFill>
          <a:blip r:embed="rId4"/>
          <a:stretch>
            <a:fillRect/>
          </a:stretch>
        </p:blipFill>
        <p:spPr>
          <a:xfrm>
            <a:off x="5988996" y="1314450"/>
            <a:ext cx="5863914" cy="4791744"/>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DE520E85-37BE-C353-5E69-B71E5C6C5792}"/>
              </a:ext>
            </a:extLst>
          </p:cNvPr>
          <p:cNvPicPr>
            <a:picLocks noChangeAspect="1"/>
          </p:cNvPicPr>
          <p:nvPr/>
        </p:nvPicPr>
        <p:blipFill>
          <a:blip r:embed="rId4"/>
          <a:stretch>
            <a:fillRect/>
          </a:stretch>
        </p:blipFill>
        <p:spPr>
          <a:xfrm>
            <a:off x="841125" y="3429000"/>
            <a:ext cx="9856795" cy="2854777"/>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7" name="Picture 6">
            <a:extLst>
              <a:ext uri="{FF2B5EF4-FFF2-40B4-BE49-F238E27FC236}">
                <a16:creationId xmlns:a16="http://schemas.microsoft.com/office/drawing/2014/main" id="{86D75E37-3838-4249-C8F3-328A12E57BA3}"/>
              </a:ext>
            </a:extLst>
          </p:cNvPr>
          <p:cNvPicPr>
            <a:picLocks noChangeAspect="1"/>
          </p:cNvPicPr>
          <p:nvPr/>
        </p:nvPicPr>
        <p:blipFill>
          <a:blip r:embed="rId3"/>
          <a:stretch>
            <a:fillRect/>
          </a:stretch>
        </p:blipFill>
        <p:spPr>
          <a:xfrm>
            <a:off x="937260" y="1588770"/>
            <a:ext cx="10241280" cy="434340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E6FD619B-AA27-BD92-123B-B4D3366A85C6}"/>
              </a:ext>
            </a:extLst>
          </p:cNvPr>
          <p:cNvPicPr>
            <a:picLocks noChangeAspect="1"/>
          </p:cNvPicPr>
          <p:nvPr/>
        </p:nvPicPr>
        <p:blipFill>
          <a:blip r:embed="rId2"/>
          <a:stretch>
            <a:fillRect/>
          </a:stretch>
        </p:blipFill>
        <p:spPr>
          <a:xfrm>
            <a:off x="734028" y="1194346"/>
            <a:ext cx="9232932" cy="512500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12C64FA5-7475-B1C9-5373-3AF2B19E52DE}"/>
              </a:ext>
            </a:extLst>
          </p:cNvPr>
          <p:cNvPicPr>
            <a:picLocks noChangeAspect="1"/>
          </p:cNvPicPr>
          <p:nvPr/>
        </p:nvPicPr>
        <p:blipFill>
          <a:blip r:embed="rId2"/>
          <a:stretch>
            <a:fillRect/>
          </a:stretch>
        </p:blipFill>
        <p:spPr>
          <a:xfrm>
            <a:off x="480059" y="1087699"/>
            <a:ext cx="10035541" cy="5339844"/>
          </a:xfrm>
          <a:prstGeom prst="rect">
            <a:avLst/>
          </a:prstGeom>
        </p:spPr>
      </p:pic>
    </p:spTree>
    <p:extLst>
      <p:ext uri="{BB962C8B-B14F-4D97-AF65-F5344CB8AC3E}">
        <p14:creationId xmlns:p14="http://schemas.microsoft.com/office/powerpoint/2010/main" val="310240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913899AF-5C72-9CCD-D9FC-A17B4524A345}"/>
              </a:ext>
            </a:extLst>
          </p:cNvPr>
          <p:cNvPicPr>
            <a:picLocks noChangeAspect="1"/>
          </p:cNvPicPr>
          <p:nvPr/>
        </p:nvPicPr>
        <p:blipFill>
          <a:blip r:embed="rId2"/>
          <a:stretch>
            <a:fillRect/>
          </a:stretch>
        </p:blipFill>
        <p:spPr>
          <a:xfrm>
            <a:off x="734028" y="1400190"/>
            <a:ext cx="9313170" cy="5027021"/>
          </a:xfrm>
          <a:prstGeom prst="rect">
            <a:avLst/>
          </a:prstGeom>
        </p:spPr>
      </p:pic>
    </p:spTree>
    <p:extLst>
      <p:ext uri="{BB962C8B-B14F-4D97-AF65-F5344CB8AC3E}">
        <p14:creationId xmlns:p14="http://schemas.microsoft.com/office/powerpoint/2010/main" val="17448287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39CFD31A-762F-66E8-279B-A61BF1103724}"/>
              </a:ext>
            </a:extLst>
          </p:cNvPr>
          <p:cNvPicPr>
            <a:picLocks noChangeAspect="1"/>
          </p:cNvPicPr>
          <p:nvPr/>
        </p:nvPicPr>
        <p:blipFill>
          <a:blip r:embed="rId2"/>
          <a:stretch>
            <a:fillRect/>
          </a:stretch>
        </p:blipFill>
        <p:spPr>
          <a:xfrm>
            <a:off x="734028" y="1392794"/>
            <a:ext cx="9098280" cy="4833598"/>
          </a:xfrm>
          <a:prstGeom prst="rect">
            <a:avLst/>
          </a:prstGeom>
        </p:spPr>
      </p:pic>
    </p:spTree>
    <p:extLst>
      <p:ext uri="{BB962C8B-B14F-4D97-AF65-F5344CB8AC3E}">
        <p14:creationId xmlns:p14="http://schemas.microsoft.com/office/powerpoint/2010/main" val="2637478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B61A37D4-6684-C429-3BAD-BFB2AE7908F5}"/>
              </a:ext>
            </a:extLst>
          </p:cNvPr>
          <p:cNvPicPr>
            <a:picLocks noChangeAspect="1"/>
          </p:cNvPicPr>
          <p:nvPr/>
        </p:nvPicPr>
        <p:blipFill rotWithShape="1">
          <a:blip r:embed="rId2"/>
          <a:srcRect t="1803"/>
          <a:stretch/>
        </p:blipFill>
        <p:spPr>
          <a:xfrm>
            <a:off x="244231" y="1207236"/>
            <a:ext cx="11567159" cy="490781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a:extLst>
              <a:ext uri="{FF2B5EF4-FFF2-40B4-BE49-F238E27FC236}">
                <a16:creationId xmlns:a16="http://schemas.microsoft.com/office/drawing/2014/main" id="{E8971095-C689-FF8E-1881-C231755DA9EA}"/>
              </a:ext>
            </a:extLst>
          </p:cNvPr>
          <p:cNvPicPr>
            <a:picLocks noChangeAspect="1"/>
          </p:cNvPicPr>
          <p:nvPr/>
        </p:nvPicPr>
        <p:blipFill>
          <a:blip r:embed="rId2"/>
          <a:stretch>
            <a:fillRect/>
          </a:stretch>
        </p:blipFill>
        <p:spPr>
          <a:xfrm>
            <a:off x="877794" y="1219871"/>
            <a:ext cx="9272046" cy="495382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C4EDA3A8-81F5-99B1-FC03-9D68C8CCB8C7}"/>
              </a:ext>
            </a:extLst>
          </p:cNvPr>
          <p:cNvPicPr>
            <a:picLocks noChangeAspect="1"/>
          </p:cNvPicPr>
          <p:nvPr/>
        </p:nvPicPr>
        <p:blipFill>
          <a:blip r:embed="rId2"/>
          <a:stretch>
            <a:fillRect/>
          </a:stretch>
        </p:blipFill>
        <p:spPr>
          <a:xfrm>
            <a:off x="672658" y="1269852"/>
            <a:ext cx="10905931" cy="4490868"/>
          </a:xfrm>
          <a:prstGeom prst="rect">
            <a:avLst/>
          </a:prstGeom>
        </p:spPr>
      </p:pic>
    </p:spTree>
    <p:extLst>
      <p:ext uri="{BB962C8B-B14F-4D97-AF65-F5344CB8AC3E}">
        <p14:creationId xmlns:p14="http://schemas.microsoft.com/office/powerpoint/2010/main" val="613945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1FA6A095-D1EF-2314-6BB7-508DCEB509CF}"/>
              </a:ext>
            </a:extLst>
          </p:cNvPr>
          <p:cNvPicPr>
            <a:picLocks noChangeAspect="1"/>
          </p:cNvPicPr>
          <p:nvPr/>
        </p:nvPicPr>
        <p:blipFill>
          <a:blip r:embed="rId2"/>
          <a:stretch>
            <a:fillRect/>
          </a:stretch>
        </p:blipFill>
        <p:spPr>
          <a:xfrm>
            <a:off x="498891" y="1457197"/>
            <a:ext cx="11194217" cy="4568376"/>
          </a:xfrm>
          <a:prstGeom prst="rect">
            <a:avLst/>
          </a:prstGeom>
        </p:spPr>
      </p:pic>
    </p:spTree>
    <p:extLst>
      <p:ext uri="{BB962C8B-B14F-4D97-AF65-F5344CB8AC3E}">
        <p14:creationId xmlns:p14="http://schemas.microsoft.com/office/powerpoint/2010/main" val="22962850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1935965F-5B51-D7E2-8200-6EF7F1488781}"/>
              </a:ext>
            </a:extLst>
          </p:cNvPr>
          <p:cNvPicPr>
            <a:picLocks noChangeAspect="1"/>
          </p:cNvPicPr>
          <p:nvPr/>
        </p:nvPicPr>
        <p:blipFill>
          <a:blip r:embed="rId2"/>
          <a:stretch>
            <a:fillRect/>
          </a:stretch>
        </p:blipFill>
        <p:spPr>
          <a:xfrm>
            <a:off x="394595" y="1235204"/>
            <a:ext cx="11181062" cy="4582666"/>
          </a:xfrm>
          <a:prstGeom prst="rect">
            <a:avLst/>
          </a:prstGeom>
        </p:spPr>
      </p:pic>
    </p:spTree>
    <p:extLst>
      <p:ext uri="{BB962C8B-B14F-4D97-AF65-F5344CB8AC3E}">
        <p14:creationId xmlns:p14="http://schemas.microsoft.com/office/powerpoint/2010/main" val="2661500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F13229D1-1942-A27C-D7AD-A35005D62203}"/>
              </a:ext>
            </a:extLst>
          </p:cNvPr>
          <p:cNvPicPr>
            <a:picLocks noChangeAspect="1"/>
          </p:cNvPicPr>
          <p:nvPr/>
        </p:nvPicPr>
        <p:blipFill>
          <a:blip r:embed="rId2"/>
          <a:stretch>
            <a:fillRect/>
          </a:stretch>
        </p:blipFill>
        <p:spPr>
          <a:xfrm>
            <a:off x="508051" y="1406654"/>
            <a:ext cx="11081969" cy="4491226"/>
          </a:xfrm>
          <a:prstGeom prst="rect">
            <a:avLst/>
          </a:prstGeom>
        </p:spPr>
      </p:pic>
    </p:spTree>
    <p:extLst>
      <p:ext uri="{BB962C8B-B14F-4D97-AF65-F5344CB8AC3E}">
        <p14:creationId xmlns:p14="http://schemas.microsoft.com/office/powerpoint/2010/main" val="3934479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1F538150-0735-3A99-B4A0-3441B3FBE032}"/>
              </a:ext>
            </a:extLst>
          </p:cNvPr>
          <p:cNvPicPr>
            <a:picLocks noChangeAspect="1"/>
          </p:cNvPicPr>
          <p:nvPr/>
        </p:nvPicPr>
        <p:blipFill>
          <a:blip r:embed="rId2"/>
          <a:stretch>
            <a:fillRect/>
          </a:stretch>
        </p:blipFill>
        <p:spPr>
          <a:xfrm>
            <a:off x="770011" y="1337473"/>
            <a:ext cx="10919851" cy="4468967"/>
          </a:xfrm>
          <a:prstGeom prst="rect">
            <a:avLst/>
          </a:prstGeom>
        </p:spPr>
      </p:pic>
    </p:spTree>
    <p:extLst>
      <p:ext uri="{BB962C8B-B14F-4D97-AF65-F5344CB8AC3E}">
        <p14:creationId xmlns:p14="http://schemas.microsoft.com/office/powerpoint/2010/main" val="1799521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CE090137-BEDE-EA01-4CC3-7F46ED1ECC96}"/>
              </a:ext>
            </a:extLst>
          </p:cNvPr>
          <p:cNvPicPr>
            <a:picLocks noChangeAspect="1"/>
          </p:cNvPicPr>
          <p:nvPr/>
        </p:nvPicPr>
        <p:blipFill>
          <a:blip r:embed="rId2"/>
          <a:stretch>
            <a:fillRect/>
          </a:stretch>
        </p:blipFill>
        <p:spPr>
          <a:xfrm>
            <a:off x="770011" y="1375224"/>
            <a:ext cx="10547661" cy="448836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DFAC85C6-D586-6F47-1422-4917A4B7F90C}"/>
              </a:ext>
            </a:extLst>
          </p:cNvPr>
          <p:cNvPicPr>
            <a:picLocks noChangeAspect="1"/>
          </p:cNvPicPr>
          <p:nvPr/>
        </p:nvPicPr>
        <p:blipFill>
          <a:blip r:embed="rId2"/>
          <a:stretch>
            <a:fillRect/>
          </a:stretch>
        </p:blipFill>
        <p:spPr>
          <a:xfrm>
            <a:off x="770011" y="1121354"/>
            <a:ext cx="10687961" cy="4904219"/>
          </a:xfrm>
          <a:prstGeom prst="rect">
            <a:avLst/>
          </a:prstGeom>
        </p:spPr>
      </p:pic>
    </p:spTree>
    <p:extLst>
      <p:ext uri="{BB962C8B-B14F-4D97-AF65-F5344CB8AC3E}">
        <p14:creationId xmlns:p14="http://schemas.microsoft.com/office/powerpoint/2010/main" val="35934156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399575A0-7201-F021-B673-E608DFD33001}"/>
              </a:ext>
            </a:extLst>
          </p:cNvPr>
          <p:cNvPicPr>
            <a:picLocks noChangeAspect="1"/>
          </p:cNvPicPr>
          <p:nvPr/>
        </p:nvPicPr>
        <p:blipFill>
          <a:blip r:embed="rId2"/>
          <a:stretch>
            <a:fillRect/>
          </a:stretch>
        </p:blipFill>
        <p:spPr>
          <a:xfrm>
            <a:off x="483870" y="1197384"/>
            <a:ext cx="11224260" cy="4828189"/>
          </a:xfrm>
          <a:prstGeom prst="rect">
            <a:avLst/>
          </a:prstGeom>
        </p:spPr>
      </p:pic>
    </p:spTree>
    <p:extLst>
      <p:ext uri="{BB962C8B-B14F-4D97-AF65-F5344CB8AC3E}">
        <p14:creationId xmlns:p14="http://schemas.microsoft.com/office/powerpoint/2010/main" val="33675795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3643A1AF-A67E-9C01-0777-A5C93D55A36D}"/>
              </a:ext>
            </a:extLst>
          </p:cNvPr>
          <p:cNvPicPr>
            <a:picLocks noChangeAspect="1"/>
          </p:cNvPicPr>
          <p:nvPr/>
        </p:nvPicPr>
        <p:blipFill>
          <a:blip r:embed="rId2"/>
          <a:stretch>
            <a:fillRect/>
          </a:stretch>
        </p:blipFill>
        <p:spPr>
          <a:xfrm>
            <a:off x="476249" y="1192582"/>
            <a:ext cx="11311839" cy="469386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5" name="Picture 4">
            <a:extLst>
              <a:ext uri="{FF2B5EF4-FFF2-40B4-BE49-F238E27FC236}">
                <a16:creationId xmlns:a16="http://schemas.microsoft.com/office/drawing/2014/main" id="{D0DCEC07-E60D-5AAD-712B-3281A6EF70D7}"/>
              </a:ext>
            </a:extLst>
          </p:cNvPr>
          <p:cNvPicPr>
            <a:picLocks noChangeAspect="1"/>
          </p:cNvPicPr>
          <p:nvPr/>
        </p:nvPicPr>
        <p:blipFill>
          <a:blip r:embed="rId3"/>
          <a:stretch>
            <a:fillRect/>
          </a:stretch>
        </p:blipFill>
        <p:spPr>
          <a:xfrm>
            <a:off x="770010" y="1503191"/>
            <a:ext cx="10515601" cy="432610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5" name="Picture 4">
            <a:extLst>
              <a:ext uri="{FF2B5EF4-FFF2-40B4-BE49-F238E27FC236}">
                <a16:creationId xmlns:a16="http://schemas.microsoft.com/office/drawing/2014/main" id="{DCCDA156-731F-7D32-0E0E-44FAC1E6D65F}"/>
              </a:ext>
            </a:extLst>
          </p:cNvPr>
          <p:cNvPicPr>
            <a:picLocks noChangeAspect="1"/>
          </p:cNvPicPr>
          <p:nvPr/>
        </p:nvPicPr>
        <p:blipFill>
          <a:blip r:embed="rId3"/>
          <a:stretch>
            <a:fillRect/>
          </a:stretch>
        </p:blipFill>
        <p:spPr>
          <a:xfrm>
            <a:off x="657225" y="1510793"/>
            <a:ext cx="10877550" cy="480855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5" name="Picture 4">
            <a:extLst>
              <a:ext uri="{FF2B5EF4-FFF2-40B4-BE49-F238E27FC236}">
                <a16:creationId xmlns:a16="http://schemas.microsoft.com/office/drawing/2014/main" id="{ADA7DBF4-0130-CE85-5DF7-22A0184730E2}"/>
              </a:ext>
            </a:extLst>
          </p:cNvPr>
          <p:cNvPicPr>
            <a:picLocks noChangeAspect="1"/>
          </p:cNvPicPr>
          <p:nvPr/>
        </p:nvPicPr>
        <p:blipFill>
          <a:blip r:embed="rId2"/>
          <a:stretch>
            <a:fillRect/>
          </a:stretch>
        </p:blipFill>
        <p:spPr>
          <a:xfrm>
            <a:off x="480059" y="1325561"/>
            <a:ext cx="10977911" cy="2286319"/>
          </a:xfrm>
          <a:prstGeom prst="rect">
            <a:avLst/>
          </a:prstGeom>
        </p:spPr>
      </p:pic>
      <p:pic>
        <p:nvPicPr>
          <p:cNvPr id="7" name="Picture 6">
            <a:extLst>
              <a:ext uri="{FF2B5EF4-FFF2-40B4-BE49-F238E27FC236}">
                <a16:creationId xmlns:a16="http://schemas.microsoft.com/office/drawing/2014/main" id="{30A69E09-9AE7-F0DC-32F6-613E80FB2EE9}"/>
              </a:ext>
            </a:extLst>
          </p:cNvPr>
          <p:cNvPicPr>
            <a:picLocks noChangeAspect="1"/>
          </p:cNvPicPr>
          <p:nvPr/>
        </p:nvPicPr>
        <p:blipFill>
          <a:blip r:embed="rId3"/>
          <a:stretch>
            <a:fillRect/>
          </a:stretch>
        </p:blipFill>
        <p:spPr>
          <a:xfrm>
            <a:off x="480060" y="3611880"/>
            <a:ext cx="10977912" cy="254202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5" name="Picture 4">
            <a:extLst>
              <a:ext uri="{FF2B5EF4-FFF2-40B4-BE49-F238E27FC236}">
                <a16:creationId xmlns:a16="http://schemas.microsoft.com/office/drawing/2014/main" id="{4F2EA777-00BE-9A4E-462D-914AC2C2EDA5}"/>
              </a:ext>
            </a:extLst>
          </p:cNvPr>
          <p:cNvPicPr>
            <a:picLocks noChangeAspect="1"/>
          </p:cNvPicPr>
          <p:nvPr/>
        </p:nvPicPr>
        <p:blipFill>
          <a:blip r:embed="rId3"/>
          <a:stretch>
            <a:fillRect/>
          </a:stretch>
        </p:blipFill>
        <p:spPr>
          <a:xfrm>
            <a:off x="770010" y="1438083"/>
            <a:ext cx="10687961" cy="478830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10629904"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SpaceX offers Falcon 9 rocket launches on its website for $62 million, whereas other providers charge upwards of $165 million. The primary reason for SpaceX's lower costs is the reusability of the first stage. By predicting the successful landing of the first stage, we can estimate the launch cost. This could be useful for other companies aiming to compete with SpaceX for rocket launches. The objective of this project is to build a machine learning pipeline to predict the successful landing of the first stage.</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elements influence whether a rocket lands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interplay among various factors that affect the success rate of a rocket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must be in place to guarantee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rotWithShape="1">
          <a:blip r:embed="rId2"/>
          <a:srcRect b="8717"/>
          <a:stretch/>
        </p:blipFill>
        <p:spPr>
          <a:xfrm>
            <a:off x="1482555" y="1097023"/>
            <a:ext cx="9226890" cy="4800857"/>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rotWithShape="1">
          <a:blip r:embed="rId2"/>
          <a:srcRect t="7935" b="19903"/>
          <a:stretch/>
        </p:blipFill>
        <p:spPr>
          <a:xfrm>
            <a:off x="339088" y="1514868"/>
            <a:ext cx="11513819" cy="466915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F2030437-F0FD-69DA-DE53-720649318161}"/>
              </a:ext>
            </a:extLst>
          </p:cNvPr>
          <p:cNvPicPr>
            <a:picLocks noChangeAspect="1"/>
          </p:cNvPicPr>
          <p:nvPr/>
        </p:nvPicPr>
        <p:blipFill>
          <a:blip r:embed="rId2"/>
          <a:stretch>
            <a:fillRect/>
          </a:stretch>
        </p:blipFill>
        <p:spPr>
          <a:xfrm>
            <a:off x="1021471" y="1499066"/>
            <a:ext cx="9821646" cy="4055914"/>
          </a:xfrm>
          <a:prstGeom prst="rect">
            <a:avLst/>
          </a:prstGeom>
        </p:spPr>
      </p:pic>
    </p:spTree>
    <p:extLst>
      <p:ext uri="{BB962C8B-B14F-4D97-AF65-F5344CB8AC3E}">
        <p14:creationId xmlns:p14="http://schemas.microsoft.com/office/powerpoint/2010/main" val="25497880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411481" y="5440680"/>
            <a:ext cx="1169289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Picture 5">
            <a:extLst>
              <a:ext uri="{FF2B5EF4-FFF2-40B4-BE49-F238E27FC236}">
                <a16:creationId xmlns:a16="http://schemas.microsoft.com/office/drawing/2014/main" id="{165C0570-5630-1972-8C46-50481B27F211}"/>
              </a:ext>
            </a:extLst>
          </p:cNvPr>
          <p:cNvPicPr>
            <a:picLocks noChangeAspect="1"/>
          </p:cNvPicPr>
          <p:nvPr/>
        </p:nvPicPr>
        <p:blipFill>
          <a:blip r:embed="rId3"/>
          <a:stretch>
            <a:fillRect/>
          </a:stretch>
        </p:blipFill>
        <p:spPr>
          <a:xfrm>
            <a:off x="1987306" y="1398042"/>
            <a:ext cx="8081010" cy="375515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A higher number of flights at a launch site correlates with a greater success rate at that site. </a:t>
            </a:r>
          </a:p>
          <a:p>
            <a:pPr>
              <a:lnSpc>
                <a:spcPct val="100000"/>
              </a:lnSpc>
              <a:spcBef>
                <a:spcPts val="1400"/>
              </a:spcBef>
            </a:pPr>
            <a:r>
              <a:rPr lang="en-US" sz="2200" dirty="0">
                <a:solidFill>
                  <a:schemeClr val="accent3">
                    <a:lumMod val="25000"/>
                  </a:schemeClr>
                </a:solidFill>
                <a:latin typeface="Abadi" panose="020B0604020104020204" pitchFamily="34" charset="0"/>
              </a:rPr>
              <a:t>The launch success rate began to rise from 2013 and continued to improve through 2020.</a:t>
            </a:r>
          </a:p>
          <a:p>
            <a:pPr>
              <a:lnSpc>
                <a:spcPct val="100000"/>
              </a:lnSpc>
              <a:spcBef>
                <a:spcPts val="1400"/>
              </a:spcBef>
            </a:pPr>
            <a:r>
              <a:rPr lang="en-US" sz="2200" dirty="0">
                <a:solidFill>
                  <a:schemeClr val="accent3">
                    <a:lumMod val="25000"/>
                  </a:schemeClr>
                </a:solidFill>
                <a:latin typeface="Abadi" panose="020B0604020104020204" pitchFamily="34" charset="0"/>
              </a:rPr>
              <a:t>Orbits such as ES-L1, GEO, HEO, SSO, and VLEO showed the highest success rates. </a:t>
            </a:r>
          </a:p>
          <a:p>
            <a:pPr>
              <a:lnSpc>
                <a:spcPct val="100000"/>
              </a:lnSpc>
              <a:spcBef>
                <a:spcPts val="1400"/>
              </a:spcBef>
            </a:pPr>
            <a:r>
              <a:rPr lang="en-US" sz="2200" dirty="0">
                <a:solidFill>
                  <a:schemeClr val="accent3">
                    <a:lumMod val="25000"/>
                  </a:schemeClr>
                </a:solidFill>
                <a:latin typeface="Abadi" panose="020B0604020104020204" pitchFamily="34" charset="0"/>
              </a:rPr>
              <a:t>KSC LC-39A recorded the most successful launches among all sites. </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emerged as the most effective machine learning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687961"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Data was gathered through multiple methods.</a:t>
            </a:r>
          </a:p>
          <a:p>
            <a:pPr algn="just">
              <a:lnSpc>
                <a:spcPct val="100000"/>
              </a:lnSpc>
              <a:spcBef>
                <a:spcPts val="1400"/>
              </a:spcBef>
            </a:pPr>
            <a:r>
              <a:rPr lang="en-US" sz="2200" dirty="0">
                <a:solidFill>
                  <a:schemeClr val="accent3">
                    <a:lumMod val="25000"/>
                  </a:schemeClr>
                </a:solidFill>
                <a:latin typeface="Abadi" panose="020B0604020104020204" pitchFamily="34" charset="0"/>
              </a:rPr>
              <a:t>A GET request to the SpaceX API was used for data collection.</a:t>
            </a:r>
          </a:p>
          <a:p>
            <a:pPr algn="just">
              <a:lnSpc>
                <a:spcPct val="100000"/>
              </a:lnSpc>
              <a:spcBef>
                <a:spcPts val="1400"/>
              </a:spcBef>
            </a:pPr>
            <a:r>
              <a:rPr lang="en-US" sz="2200" dirty="0">
                <a:solidFill>
                  <a:schemeClr val="accent3">
                    <a:lumMod val="25000"/>
                  </a:schemeClr>
                </a:solidFill>
                <a:latin typeface="Abadi" panose="020B0604020104020204" pitchFamily="34" charset="0"/>
              </a:rPr>
              <a:t>The response content was decoded into JSON format using the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function.</a:t>
            </a:r>
          </a:p>
          <a:p>
            <a:pPr algn="just">
              <a:lnSpc>
                <a:spcPct val="100000"/>
              </a:lnSpc>
              <a:spcBef>
                <a:spcPts val="1400"/>
              </a:spcBef>
            </a:pPr>
            <a:r>
              <a:rPr lang="en-US" sz="2200" dirty="0">
                <a:solidFill>
                  <a:schemeClr val="accent3">
                    <a:lumMod val="25000"/>
                  </a:schemeClr>
                </a:solidFill>
                <a:latin typeface="Abadi" panose="020B0604020104020204" pitchFamily="34" charset="0"/>
              </a:rPr>
              <a:t>The JSON data was converted into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with `.</a:t>
            </a:r>
            <a:r>
              <a:rPr lang="en-US" sz="2200" dirty="0" err="1">
                <a:solidFill>
                  <a:schemeClr val="accent3">
                    <a:lumMod val="25000"/>
                  </a:schemeClr>
                </a:solidFill>
                <a:latin typeface="Abadi" panose="020B0604020104020204" pitchFamily="34" charset="0"/>
              </a:rPr>
              <a:t>json_normalize</a:t>
            </a:r>
            <a:r>
              <a:rPr lang="en-US" sz="2200" dirty="0">
                <a:solidFill>
                  <a:schemeClr val="accent3">
                    <a:lumMod val="25000"/>
                  </a:schemeClr>
                </a:solidFill>
                <a:latin typeface="Abadi" panose="020B0604020104020204" pitchFamily="34" charset="0"/>
              </a:rPr>
              <a:t>()`.</a:t>
            </a:r>
          </a:p>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cleaned, checked for missing values, and filled where necessary.</a:t>
            </a:r>
          </a:p>
          <a:p>
            <a:pPr algn="just">
              <a:lnSpc>
                <a:spcPct val="100000"/>
              </a:lnSpc>
              <a:spcBef>
                <a:spcPts val="1400"/>
              </a:spcBef>
            </a:pPr>
            <a:r>
              <a:rPr lang="en-US" sz="2200" dirty="0">
                <a:solidFill>
                  <a:schemeClr val="accent3">
                    <a:lumMod val="25000"/>
                  </a:schemeClr>
                </a:solidFill>
                <a:latin typeface="Abadi" panose="020B0604020104020204" pitchFamily="34" charset="0"/>
              </a:rPr>
              <a:t>Web scraping was performed on Wikipedia to obtain Falcon 9 launch records using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a:t>
            </a:r>
          </a:p>
          <a:p>
            <a:pPr algn="just">
              <a:lnSpc>
                <a:spcPct val="100000"/>
              </a:lnSpc>
              <a:spcBef>
                <a:spcPts val="1400"/>
              </a:spcBef>
            </a:pPr>
            <a:r>
              <a:rPr lang="en-US" sz="2200" dirty="0">
                <a:solidFill>
                  <a:schemeClr val="accent3">
                    <a:lumMod val="25000"/>
                  </a:schemeClr>
                </a:solidFill>
                <a:latin typeface="Abadi" panose="020B0604020104020204" pitchFamily="34" charset="0"/>
              </a:rPr>
              <a:t>Launch records were extracted from an HTML table, parsed, and converted into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for future analysis.</a:t>
            </a: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utilized a GET request to the SpaceX API to gather data, then cleaned the retrieved data and performed basic data wrangling and formatting.</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IN" sz="2200" dirty="0">
                <a:solidFill>
                  <a:schemeClr val="accent3">
                    <a:lumMod val="25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Applied-Data-Science-Capstone/Lab 1 Collecting the </a:t>
            </a:r>
            <a:r>
              <a:rPr lang="en-IN" sz="2200" dirty="0" err="1">
                <a:solidFill>
                  <a:schemeClr val="accent3">
                    <a:lumMod val="25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Data.ipynb</a:t>
            </a:r>
            <a:r>
              <a:rPr lang="en-IN" sz="2200" dirty="0">
                <a:solidFill>
                  <a:schemeClr val="accent3">
                    <a:lumMod val="25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 at master · aasimshaikh98/Applied-Data-Science-Capstone (github.com)</a:t>
            </a:r>
            <a:endParaRPr lang="en-US" sz="2200" dirty="0">
              <a:solidFill>
                <a:schemeClr val="accent3">
                  <a:lumMod val="25000"/>
                </a:schemeClr>
              </a:solidFill>
              <a:latin typeface="Abadi" panose="020B0604020104020204" pitchFamily="34" charset="0"/>
            </a:endParaRP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5" name="Picture 4">
            <a:extLst>
              <a:ext uri="{FF2B5EF4-FFF2-40B4-BE49-F238E27FC236}">
                <a16:creationId xmlns:a16="http://schemas.microsoft.com/office/drawing/2014/main" id="{E2497B30-C945-CBA2-AFCB-143F17722743}"/>
              </a:ext>
            </a:extLst>
          </p:cNvPr>
          <p:cNvPicPr>
            <a:picLocks noChangeAspect="1"/>
          </p:cNvPicPr>
          <p:nvPr/>
        </p:nvPicPr>
        <p:blipFill>
          <a:blip r:embed="rId4"/>
          <a:stretch>
            <a:fillRect/>
          </a:stretch>
        </p:blipFill>
        <p:spPr>
          <a:xfrm>
            <a:off x="5228093" y="1520190"/>
            <a:ext cx="6613387" cy="4505383"/>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used web scraping to gather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The data was parsed from the table and converted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IN" sz="2200" dirty="0">
                <a:solidFill>
                  <a:schemeClr val="accent3">
                    <a:lumMod val="25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Applied-Data-Science-Capstone/Lab 1 Web </a:t>
            </a:r>
            <a:r>
              <a:rPr lang="en-IN" sz="2200" dirty="0" err="1">
                <a:solidFill>
                  <a:schemeClr val="accent3">
                    <a:lumMod val="25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Scraping.ipynb</a:t>
            </a:r>
            <a:r>
              <a:rPr lang="en-IN" sz="2200" dirty="0">
                <a:solidFill>
                  <a:schemeClr val="accent3">
                    <a:lumMod val="25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 at master · aasimshaikh98/Applied-Data-Science-Capstone (github.com)</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9" name="Picture 8">
            <a:extLst>
              <a:ext uri="{FF2B5EF4-FFF2-40B4-BE49-F238E27FC236}">
                <a16:creationId xmlns:a16="http://schemas.microsoft.com/office/drawing/2014/main" id="{4A7230B1-A11A-AE85-B592-86E88DA163AF}"/>
              </a:ext>
            </a:extLst>
          </p:cNvPr>
          <p:cNvPicPr>
            <a:picLocks noChangeAspect="1"/>
          </p:cNvPicPr>
          <p:nvPr/>
        </p:nvPicPr>
        <p:blipFill>
          <a:blip r:embed="rId4"/>
          <a:stretch>
            <a:fillRect/>
          </a:stretch>
        </p:blipFill>
        <p:spPr>
          <a:xfrm>
            <a:off x="5086350" y="1390938"/>
            <a:ext cx="6480810" cy="4928412"/>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1422</TotalTime>
  <Words>1298</Words>
  <Application>Microsoft Office PowerPoint</Application>
  <PresentationFormat>Widescreen</PresentationFormat>
  <Paragraphs>167</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Aasim Shaikh</cp:lastModifiedBy>
  <cp:revision>206</cp:revision>
  <dcterms:created xsi:type="dcterms:W3CDTF">2021-04-29T18:58:34Z</dcterms:created>
  <dcterms:modified xsi:type="dcterms:W3CDTF">2024-08-03T06:26:41Z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